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Anton"/>
      <p:regular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Roboto Mono Light"/>
      <p:regular r:id="rId72"/>
      <p:bold r:id="rId73"/>
      <p:italic r:id="rId74"/>
      <p:boldItalic r:id="rId75"/>
    </p:embeddedFont>
    <p:embeddedFont>
      <p:font typeface="Didact Gothic"/>
      <p:regular r:id="rId76"/>
    </p:embeddedFont>
    <p:embeddedFont>
      <p:font typeface="Helvetica Neue"/>
      <p:regular r:id="rId77"/>
      <p:bold r:id="rId78"/>
      <p:italic r:id="rId79"/>
      <p:boldItalic r:id="rId80"/>
    </p:embeddedFont>
    <p:embeddedFont>
      <p:font typeface="Helvetica Neue Light"/>
      <p:regular r:id="rId81"/>
      <p:bold r:id="rId82"/>
      <p:italic r:id="rId83"/>
      <p:boldItalic r:id="rId84"/>
    </p:embeddedFont>
    <p:embeddedFont>
      <p:font typeface="Roboto Mon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Light-boldItalic.fntdata"/><Relationship Id="rId83" Type="http://schemas.openxmlformats.org/officeDocument/2006/relationships/font" Target="fonts/HelveticaNeueLight-italic.fntdata"/><Relationship Id="rId42" Type="http://schemas.openxmlformats.org/officeDocument/2006/relationships/slide" Target="slides/slide36.xml"/><Relationship Id="rId86" Type="http://schemas.openxmlformats.org/officeDocument/2006/relationships/font" Target="fonts/RobotoMono-bold.fntdata"/><Relationship Id="rId41" Type="http://schemas.openxmlformats.org/officeDocument/2006/relationships/slide" Target="slides/slide35.xml"/><Relationship Id="rId85" Type="http://schemas.openxmlformats.org/officeDocument/2006/relationships/font" Target="fonts/RobotoMono-regular.fntdata"/><Relationship Id="rId44" Type="http://schemas.openxmlformats.org/officeDocument/2006/relationships/slide" Target="slides/slide38.xml"/><Relationship Id="rId88" Type="http://schemas.openxmlformats.org/officeDocument/2006/relationships/font" Target="fonts/RobotoMono-boldItalic.fntdata"/><Relationship Id="rId43" Type="http://schemas.openxmlformats.org/officeDocument/2006/relationships/slide" Target="slides/slide37.xml"/><Relationship Id="rId87" Type="http://schemas.openxmlformats.org/officeDocument/2006/relationships/font" Target="fonts/RobotoMono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boldItalic.fntdata"/><Relationship Id="rId82" Type="http://schemas.openxmlformats.org/officeDocument/2006/relationships/font" Target="fonts/HelveticaNeueLight-bold.fntdata"/><Relationship Id="rId81" Type="http://schemas.openxmlformats.org/officeDocument/2006/relationships/font" Target="fonts/HelveticaNeue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Light-bold.fntdata"/><Relationship Id="rId72" Type="http://schemas.openxmlformats.org/officeDocument/2006/relationships/font" Target="fonts/RobotoMonoLight-regular.fntdata"/><Relationship Id="rId31" Type="http://schemas.openxmlformats.org/officeDocument/2006/relationships/slide" Target="slides/slide25.xml"/><Relationship Id="rId75" Type="http://schemas.openxmlformats.org/officeDocument/2006/relationships/font" Target="fonts/RobotoMonoLight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MonoLight-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regular.fntdata"/><Relationship Id="rId32" Type="http://schemas.openxmlformats.org/officeDocument/2006/relationships/slide" Target="slides/slide26.xml"/><Relationship Id="rId76" Type="http://schemas.openxmlformats.org/officeDocument/2006/relationships/font" Target="fonts/DidactGothic-regular.fntdata"/><Relationship Id="rId35" Type="http://schemas.openxmlformats.org/officeDocument/2006/relationships/slide" Target="slides/slide29.xml"/><Relationship Id="rId79" Type="http://schemas.openxmlformats.org/officeDocument/2006/relationships/font" Target="fonts/HelveticaNeue-italic.fntdata"/><Relationship Id="rId34" Type="http://schemas.openxmlformats.org/officeDocument/2006/relationships/slide" Target="slides/slide28.xml"/><Relationship Id="rId78" Type="http://schemas.openxmlformats.org/officeDocument/2006/relationships/font" Target="fonts/HelveticaNeue-bold.fntdata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ato-regular.fntdata"/><Relationship Id="rId23" Type="http://schemas.openxmlformats.org/officeDocument/2006/relationships/slide" Target="slides/slide17.xml"/><Relationship Id="rId67" Type="http://schemas.openxmlformats.org/officeDocument/2006/relationships/font" Target="fonts/Anton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b3e15f89b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eb3e15f89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267f0a774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0267f0a77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b3e15f89b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b3e15f89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b3e15f89b_2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eb3e15f89b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a7348393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a734839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886af078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e886af07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885380cf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e885380c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a73483939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a734839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a27199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a27199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885380cf0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e885380cf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a73483939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ea7348393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b3e15f89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b3e15f89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886af0789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886af07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b3e15f89b_2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eb3e15f89b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b3e15f89b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eb3e15f89b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885380cf0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885380cf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885380cf0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e885380cf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34832fad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ec34832f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c34832fa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ec34832f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ebc217c9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ebc217c9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ebc217c9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ebc217c9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ebc217c9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ebc217c9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3e15f89b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eb3e15f89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267f0a77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0267f0a77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b3e15f89b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eb3e15f89b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b3e15f89b_2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eb3e15f89b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885380cf0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e885380cf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34832fad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ec34832fa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885380cf0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e885380c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b3e15f89b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eb3e15f89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b3e15f89b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eb3e15f89b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c34832fad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c34832fa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c34832fad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ec34832f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a7348393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ea734839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34832fad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ec34832f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34832fad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c34832fa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c34832fad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ec34832fa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c34832fad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ec34832f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885380cf0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e885380c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b3e15f89b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eb3e15f89b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c34832fad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ec34832fa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c34832fad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ec34832f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c34832fad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ec34832fa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c34832fad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ec34832f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3e15f89b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eb3e15f89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c34832fad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ec34832fa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c34832fad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ec34832fa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c34832fad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ec34832fa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c34832fad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ec34832fa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c34832fad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ec34832f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c34832fad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ec34832fa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c34832fad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ec34832fa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b3e15f89b_2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eb3e15f89b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b3e15f89b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eb3e15f89b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b3e15f89b_2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eb3e15f89b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3e15f89b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eb3e15f89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b3e15f89b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eb3e15f89b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7348393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ea73483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a7348393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ea734839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b3e15f89b_2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eb3e15f89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1.gif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hyperlink" Target="https://www.digitalocean.com/community/tutorials/how-to-use-the-collections-module-in-python-3-es" TargetMode="External"/><Relationship Id="rId5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hyperlink" Target="https://docs.hektorprofe.net/python/modulos-y-paquetes/modulo-collection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hyperlink" Target="https://docs.python.org/3/library/datetime.html#strftime-and-strptime-behavior" TargetMode="External"/><Relationship Id="rId6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w3schools.com/python/module_math.asp" TargetMode="External"/><Relationship Id="rId4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geeksforgeeks.org/random-numbers-in-python/" TargetMode="External"/><Relationship Id="rId4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www.codigofuente.org/crear-e-importar-modulos-python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www.codigofuente.org/crear-e-importar-modulos-pyth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www.codigofuente.org/crear-e-importar-modulos-pytho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Módulos y Paquetes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>
            <a:off x="370600" y="1174300"/>
            <a:ext cx="8027400" cy="2007000"/>
          </a:xfrm>
          <a:prstGeom prst="rect">
            <a:avLst/>
          </a:prstGeom>
          <a:noFill/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0.   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Paso cero: por primera vez en el curso y de ahora en más nos desprendemos de </a:t>
            </a:r>
            <a:r>
              <a:rPr b="1" i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Colabs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Y pasamos a un IDE más robusto y con más funcionalidades. En nuestro caso Visual Studio Code.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750" y="2209200"/>
            <a:ext cx="2946488" cy="1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370600" y="1174300"/>
            <a:ext cx="80274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una carpeta, donde más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cómodo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te sientas.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Abrimos nuestro editor (VCS) y entramos a la carpeta del punto 1.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 archivo con la extensión .py. En el ejemplo se llamará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funciones_matematicas.py.</a:t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algunas funciones simples en ese módulo, veamos mi ejemplo: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 rotWithShape="1">
          <a:blip r:embed="rId4">
            <a:alphaModFix/>
          </a:blip>
          <a:srcRect b="23792" l="0" r="0" t="0"/>
          <a:stretch/>
        </p:blipFill>
        <p:spPr>
          <a:xfrm>
            <a:off x="1449525" y="3316750"/>
            <a:ext cx="5620175" cy="15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553969" y="1817250"/>
            <a:ext cx="783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Hasta ahora parece que no es nada nuevo, ¿Verdad?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Efectivamente es lo mismo de siempre. Pero, aquí viene lo nuevo e interesante: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Vamos a llamar a esas funciones desde otro archivo.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3302700"/>
            <a:ext cx="1944325" cy="16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44990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477775" y="1512450"/>
            <a:ext cx="82767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5-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otro archivo .py, se llamara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uso.py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6- </a:t>
            </a: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viene lo nuevo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 queremos que desde uso.py se puede acceder a todo lo realizado en funciones_matematicas.py tenemos que escribir arriba de todo: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325375" y="1283850"/>
            <a:ext cx="82767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casi estamos, pero no alcanza con solo escribir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b="1" lang="es" sz="1800">
                <a:solidFill>
                  <a:srgbClr val="E8E7E3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r>
              <a:rPr b="1" lang="es" sz="1800">
                <a:solidFill>
                  <a:schemeClr val="dk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luego cada vez que quieras hacer referencia  a algo de ese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módulo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escribir antes de un punto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funciones_matematicas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análogo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como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hacíamos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los objetos. 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324" y="3160200"/>
            <a:ext cx="4412700" cy="16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758894" y="1726850"/>
            <a:ext cx="783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Ahora al ejecutar, estarás viendo el resultado de la suma o de cualquier otra función que hayas creado en tu módulo. Para evitar escribir a cada rato el nombre del módulo, hay una alternativa muy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útil: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Podemos reemplazar el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suma</a:t>
            </a:r>
            <a:endParaRPr sz="1800">
              <a:solidFill>
                <a:schemeClr val="lt1"/>
              </a:solidFill>
              <a:highlight>
                <a:schemeClr val="dk2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4414100" y="4414075"/>
            <a:ext cx="5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😎</a:t>
            </a:r>
            <a:endParaRPr sz="2000"/>
          </a:p>
        </p:txBody>
      </p:sp>
      <p:sp>
        <p:nvSpPr>
          <p:cNvPr id="247" name="Google Shape;247;p39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758894" y="1803050"/>
            <a:ext cx="7830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anterior,</a:t>
            </a: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buena alternativa cuando son pocas las funciones que a usar de un módulo. </a:t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vamos a usar muchas, o todas, será mejor que usemos:</a:t>
            </a:r>
            <a:endParaRPr b="1" sz="18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*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1004588" y="1404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s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Retomamos el Desafío “Olimpiadas”.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crear un módulo para trabajar con la clase “Atleta” 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739500" y="1153439"/>
            <a:ext cx="762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g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eneramos un archivo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atleta.py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donde ese será nuestro módulo.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Creando un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4">
            <a:alphaModFix/>
          </a:blip>
          <a:srcRect b="4761" l="0" r="0" t="0"/>
          <a:stretch/>
        </p:blipFill>
        <p:spPr>
          <a:xfrm>
            <a:off x="769618" y="1650200"/>
            <a:ext cx="7766157" cy="30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/>
        </p:nvSpPr>
        <p:spPr>
          <a:xfrm>
            <a:off x="762000" y="1143000"/>
            <a:ext cx="627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creamos un Atleta desde uso.py.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 rotWithShape="1">
          <a:blip r:embed="rId4">
            <a:alphaModFix/>
          </a:blip>
          <a:srcRect b="4761" l="0" r="0" t="0"/>
          <a:stretch/>
        </p:blipFill>
        <p:spPr>
          <a:xfrm>
            <a:off x="769618" y="1650200"/>
            <a:ext cx="7766157" cy="30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Creando un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1063725" y="1338250"/>
            <a:ext cx="78309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Así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quedó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nuestra carpeta inicial, la que hicimos en el paso 1: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950" y="2169950"/>
            <a:ext cx="4137325" cy="19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Creando un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/>
        </p:nvSpPr>
        <p:spPr>
          <a:xfrm>
            <a:off x="809550" y="2347775"/>
            <a:ext cx="75249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Primer módulo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módulo que tenga una clase con atributos y métodos. Instanciar a la clase llamando al módulo desde otro archivo .py.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/>
        </p:nvSpPr>
        <p:spPr>
          <a:xfrm>
            <a:off x="2741475" y="4372475"/>
            <a:ext cx="3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minutos.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>
            <a:off x="7357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i="1" lang="es" sz="3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Primer módulo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624650" y="1803200"/>
            <a:ext cx="81723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 una clase fácil, como Persona, con nombre y apellido, con un método hablar()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instancia de persona, mostrando sus datos y llamando al método desde otro módulo.</a:t>
            </a:r>
            <a:endParaRPr b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/>
        </p:nvSpPr>
        <p:spPr>
          <a:xfrm>
            <a:off x="772200" y="960300"/>
            <a:ext cx="37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10 minutos.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PAQUETE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/>
        </p:nvSpPr>
        <p:spPr>
          <a:xfrm>
            <a:off x="543975" y="2419250"/>
            <a:ext cx="81330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eso aparecen los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paquetes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no son otra cosa que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carpetas para organizar los módulos, por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categorías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👉Crear un paquete es muy sencillo, solo tienes que crear una carpeta y dentro de ella deberas tener un archivo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__init__.py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3110475" y="299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/>
          </a:p>
        </p:txBody>
      </p:sp>
      <p:sp>
        <p:nvSpPr>
          <p:cNvPr id="320" name="Google Shape;320;p48"/>
          <p:cNvSpPr txBox="1"/>
          <p:nvPr/>
        </p:nvSpPr>
        <p:spPr>
          <a:xfrm>
            <a:off x="2061675" y="1229925"/>
            <a:ext cx="5551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Guardar todos los módulos en la misma “carpeta” puede ser muy tedioso y difícil de administrar. ¡Imaginen si tienen 100 módulos, esa carpeta estará plagada de archivos .py. !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825" y="1229925"/>
            <a:ext cx="1068850" cy="1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Nuestro primer paquete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>
            <a:off x="621600" y="780825"/>
            <a:ext cx="7467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eriod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crear una carpeta llamada “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mi_primer_paquete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 con un archivo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__init__.py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888" y="2609725"/>
            <a:ext cx="4626725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2855250" y="3879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Paso a paso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6" name="Google Shape;33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" type="body"/>
          </p:nvPr>
        </p:nvSpPr>
        <p:spPr>
          <a:xfrm>
            <a:off x="660899" y="1396750"/>
            <a:ext cx="817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lang="es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hagamos dos módulos en el paquete.  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25" y="1988325"/>
            <a:ext cx="7579226" cy="25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311700" y="1130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olo nos falta llamar a alguno de nuestros módulos del paquete </a:t>
            </a:r>
            <a:r>
              <a:rPr lang="es" sz="19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“mi_primer_paquete”.</a:t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es" sz="20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creamos un archivo en el </a:t>
            </a:r>
            <a:r>
              <a:rPr lang="es" sz="19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directorio raiz</a:t>
            </a:r>
            <a:r>
              <a:rPr lang="es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llamaremos </a:t>
            </a:r>
            <a:r>
              <a:rPr lang="es" sz="19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“menu.py”.</a:t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s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Importamos al paquete y los módulos de la siguiente manera: 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</a:t>
            </a:r>
            <a:r>
              <a:rPr b="1" lang="es" sz="16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b="1" lang="es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rom mi_primer_paquete.modulo1 import Persona</a:t>
            </a:r>
            <a:endParaRPr b="1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lt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s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from mi_primer_paquete.modulo2 import llamado_modulo2</a:t>
            </a:r>
            <a:endParaRPr b="1" sz="22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/>
          <p:nvPr/>
        </p:nvSpPr>
        <p:spPr>
          <a:xfrm>
            <a:off x="0" y="-7800"/>
            <a:ext cx="5431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5574525" y="1918738"/>
            <a:ext cx="31716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Así nos queda nuestro código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😍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30" y="638175"/>
            <a:ext cx="4934775" cy="3850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0300" y="47410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los primeros scripts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la estructura de un módulo.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módulos y paquetes en Python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nuevas librerías.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Paquetes </a:t>
            </a: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redistribuibles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/>
        </p:nvSpPr>
        <p:spPr>
          <a:xfrm>
            <a:off x="465675" y="1530025"/>
            <a:ext cx="80784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1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básicamente un paquete para compartir  y que lo pueda usar cualquier otro desarrollador o incluso tu mismo en otro proyecto.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nos permite poder llamar a un paquete sin importar su ubicación.</a:t>
            </a:r>
            <a:endParaRPr sz="20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Veamos a continuación</a:t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Definición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9" name="Google Shape;3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400" y="4003975"/>
            <a:ext cx="655651" cy="65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/>
          <p:nvPr/>
        </p:nvSpPr>
        <p:spPr>
          <a:xfrm>
            <a:off x="0" y="-7800"/>
            <a:ext cx="4956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7"/>
          <p:cNvSpPr txBox="1"/>
          <p:nvPr/>
        </p:nvSpPr>
        <p:spPr>
          <a:xfrm>
            <a:off x="5109125" y="215125"/>
            <a:ext cx="36108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18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L</a:t>
            </a:r>
            <a:r>
              <a:rPr i="1" lang="es" sz="1800">
                <a:solidFill>
                  <a:schemeClr val="dk1"/>
                </a:solidFill>
                <a:highlight>
                  <a:schemeClr val="lt1"/>
                </a:highlight>
                <a:latin typeface="Anton"/>
                <a:ea typeface="Anton"/>
                <a:cs typeface="Anton"/>
                <a:sym typeface="Anton"/>
              </a:rPr>
              <a:t>lamar a un paquete sin importar su ubicación</a:t>
            </a:r>
            <a:endParaRPr i="1" sz="1800">
              <a:solidFill>
                <a:schemeClr val="dk1"/>
              </a:solidFill>
              <a:highlight>
                <a:schemeClr val="lt1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en el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directorio raíz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archivo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setup.py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algunos datos del paquete y luego desde la terminal ejecutar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 setup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crean dos carpetas, en la carpeta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tendremos nuestro paquete para compartir.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900" y="47412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6700"/>
            <a:ext cx="4956725" cy="3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/>
          <p:nvPr/>
        </p:nvSpPr>
        <p:spPr>
          <a:xfrm>
            <a:off x="0" y="-7800"/>
            <a:ext cx="4512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8"/>
          <p:cNvSpPr txBox="1"/>
          <p:nvPr/>
        </p:nvSpPr>
        <p:spPr>
          <a:xfrm>
            <a:off x="852150" y="1566311"/>
            <a:ext cx="74397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4856150" y="371975"/>
            <a:ext cx="3495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¿Cómo uso el paquete distribuido de alguien?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00" y="1084125"/>
            <a:ext cx="4115200" cy="2603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8" name="Google Shape;398;p58"/>
          <p:cNvSpPr txBox="1"/>
          <p:nvPr/>
        </p:nvSpPr>
        <p:spPr>
          <a:xfrm>
            <a:off x="4512650" y="1505850"/>
            <a:ext cx="41823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Simple, nos ubicamos en el directorio donde tenemos el paquete distribuido que alguien te paso, y ejecutamos: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pip3install nombrePaquete.tar.gz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Paquetes/módulos  externos 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Collections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0" name="Google Shape;4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/>
        </p:nvSpPr>
        <p:spPr>
          <a:xfrm>
            <a:off x="852150" y="138951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 3 tiene varias estructuras de datos integradas, incluyendo tuplas, diccionarios y listas.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estructuras de datos nos proporcionan una forma de organizar y almacenar datos. 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módulo collections nos ayuda a completar y manipular las estructuras de datos de forma eficiente.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usarlo debemos importarlo, ya que es un paquete con módulos: </a:t>
            </a: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collections import *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1"/>
          <p:cNvSpPr txBox="1"/>
          <p:nvPr/>
        </p:nvSpPr>
        <p:spPr>
          <a:xfrm>
            <a:off x="1643075" y="3425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¿Qué es?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7" name="Google Shape;4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1"/>
          <p:cNvSpPr txBox="1"/>
          <p:nvPr/>
        </p:nvSpPr>
        <p:spPr>
          <a:xfrm>
            <a:off x="76200" y="4735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DigitalOcean</a:t>
            </a:r>
            <a:endParaRPr sz="900"/>
          </a:p>
        </p:txBody>
      </p:sp>
      <p:pic>
        <p:nvPicPr>
          <p:cNvPr id="419" name="Google Shape;41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/>
        </p:nvSpPr>
        <p:spPr>
          <a:xfrm>
            <a:off x="852150" y="153756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añadir nombres explícitos a cada elemento de una tupla para hacer que estos significados sean claros en su programa Python.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 Vamos a usar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namedtuple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una clase que claramente denomine a cada elemento de la tupla de peces: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5" name="Google Shape;425;p62"/>
          <p:cNvSpPr txBox="1"/>
          <p:nvPr/>
        </p:nvSpPr>
        <p:spPr>
          <a:xfrm>
            <a:off x="1738950" y="5484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Namedtuple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6" name="Google Shape;42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600" y="47314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2"/>
          <p:cNvSpPr txBox="1"/>
          <p:nvPr/>
        </p:nvSpPr>
        <p:spPr>
          <a:xfrm>
            <a:off x="1277400" y="3854275"/>
            <a:ext cx="658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collections import namedtuple</a:t>
            </a:r>
            <a:endParaRPr b="1" sz="15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Fish = namedtuple("Fish", ["name", "species", "tank"])</a:t>
            </a:r>
            <a:endParaRPr b="1" sz="15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/>
          <p:nvPr/>
        </p:nvSpPr>
        <p:spPr>
          <a:xfrm>
            <a:off x="0" y="-7800"/>
            <a:ext cx="4956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3"/>
          <p:cNvSpPr txBox="1"/>
          <p:nvPr/>
        </p:nvSpPr>
        <p:spPr>
          <a:xfrm>
            <a:off x="4005950" y="6146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N</a:t>
            </a:r>
            <a:r>
              <a:rPr i="1" lang="es" sz="4500">
                <a:latin typeface="Anton"/>
                <a:ea typeface="Anton"/>
                <a:cs typeface="Anton"/>
                <a:sym typeface="Anton"/>
              </a:rPr>
              <a:t>amedtuple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6" name="Google Shape;4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00" y="117373"/>
            <a:ext cx="4620625" cy="49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3"/>
          <p:cNvSpPr txBox="1"/>
          <p:nvPr/>
        </p:nvSpPr>
        <p:spPr>
          <a:xfrm>
            <a:off x="5396475" y="1948325"/>
            <a:ext cx="30000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¡Lo hemos logrado! 👏</a:t>
            </a:r>
            <a:endParaRPr b="1" sz="21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una clase y la instanciamos en dos renglones.</a:t>
            </a:r>
            <a:endParaRPr sz="1800"/>
          </a:p>
        </p:txBody>
      </p:sp>
      <p:pic>
        <p:nvPicPr>
          <p:cNvPr id="439" name="Google Shape;43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8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8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8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8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28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28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8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8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5" name="Google Shape;1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</a:t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Clase 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" name="Google Shape;139;p28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8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8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8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14202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Herencias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9650" y="29909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17880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HERENCIA MÚLTIPLE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0975" y="2475062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1788025" y="2495186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DEFINICIÓN DE CLASE ANIMAL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7824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Módulos y Paquetes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8050" y="29909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4189191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PRIMER MÓDULO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9375" y="2475062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189191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CLASE ATLETA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8050" y="344814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4189191" y="34702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FELIZ CUMPLEAÑOS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6136475" y="17939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 - GitHub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6463" y="2477325"/>
            <a:ext cx="424500" cy="41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6588625" y="2524084"/>
            <a:ext cx="150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GITHUB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Counter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/>
        </p:nvSpPr>
        <p:spPr>
          <a:xfrm>
            <a:off x="852150" y="132204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clase Counter es una subclase de diccionario utilizada para realizar cuentas con diccionarios y listas.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1" name="Google Shape;451;p65"/>
          <p:cNvSpPr txBox="1"/>
          <p:nvPr/>
        </p:nvSpPr>
        <p:spPr>
          <a:xfrm>
            <a:off x="1671825" y="4474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¿Qué es?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2" name="Google Shape;45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250" y="47171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150" y="2432450"/>
            <a:ext cx="4642051" cy="24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66"/>
          <p:cNvSpPr txBox="1"/>
          <p:nvPr/>
        </p:nvSpPr>
        <p:spPr>
          <a:xfrm>
            <a:off x="1738950" y="3108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200">
                <a:latin typeface="Anton"/>
                <a:ea typeface="Anton"/>
                <a:cs typeface="Anton"/>
                <a:sym typeface="Anton"/>
              </a:rPr>
              <a:t>Ejemplos con texto</a:t>
            </a:r>
            <a:r>
              <a:rPr i="1" lang="es" sz="4200"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42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1" name="Google Shape;46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094" y="2275082"/>
            <a:ext cx="6626701" cy="23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6"/>
          <p:cNvSpPr txBox="1"/>
          <p:nvPr/>
        </p:nvSpPr>
        <p:spPr>
          <a:xfrm>
            <a:off x="1258650" y="1203600"/>
            <a:ext cx="6626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Ponemos contar y transformar a diccionario los conteos por letras o palabras.</a:t>
            </a:r>
            <a:endParaRPr sz="20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4" name="Google Shape;46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0" name="Google Shape;470;p67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Otras funciones</a:t>
            </a:r>
            <a:r>
              <a:rPr i="1" lang="es" sz="4500"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1" name="Google Shape;4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7"/>
          <p:cNvSpPr txBox="1"/>
          <p:nvPr/>
        </p:nvSpPr>
        <p:spPr>
          <a:xfrm>
            <a:off x="1044750" y="2087700"/>
            <a:ext cx="7054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este paquete podemos, entre otras cosas, también </a:t>
            </a:r>
            <a:r>
              <a:rPr b="1" lang="e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ordenar, agrupar y rankear registros de un diccionario</a:t>
            </a: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</a:t>
            </a:r>
            <a:endParaRPr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67"/>
          <p:cNvSpPr txBox="1"/>
          <p:nvPr/>
        </p:nvSpPr>
        <p:spPr>
          <a:xfrm>
            <a:off x="187025" y="4497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👀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2000" u="sng">
                <a:solidFill>
                  <a:schemeClr val="accent5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Ejemplos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Datetime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/>
          <p:nvPr/>
        </p:nvSpPr>
        <p:spPr>
          <a:xfrm>
            <a:off x="0" y="-7800"/>
            <a:ext cx="49566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9"/>
          <p:cNvSpPr txBox="1"/>
          <p:nvPr/>
        </p:nvSpPr>
        <p:spPr>
          <a:xfrm>
            <a:off x="5059475" y="983350"/>
            <a:ext cx="32952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Esta es una clase para manejar fechas y horas de una forma muy simple, nos será super útil de acá en adelante.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 ejemplo: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siguiente forma podemos acceder al año, mes, dia, hora, minuto, segundo y microsegundo del instante en el que creamos una instancia.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6" name="Google Shape;48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652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25" y="662411"/>
            <a:ext cx="4515000" cy="35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 txBox="1"/>
          <p:nvPr/>
        </p:nvSpPr>
        <p:spPr>
          <a:xfrm>
            <a:off x="5207075" y="1580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Datetime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9" name="Google Shape;48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/>
        </p:nvSpPr>
        <p:spPr>
          <a:xfrm>
            <a:off x="567700" y="1097475"/>
            <a:ext cx="41835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No solo se puede trabajar con una hora puntual, podemos crear nuestra propia fecha usando el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constructor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esta clase.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cambiar uno de los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debemos usar la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replace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Google Shape;49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0"/>
          <p:cNvSpPr txBox="1"/>
          <p:nvPr/>
        </p:nvSpPr>
        <p:spPr>
          <a:xfrm>
            <a:off x="643900" y="16541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000" y="1139375"/>
            <a:ext cx="3486250" cy="1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000" y="3280100"/>
            <a:ext cx="3486250" cy="12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0"/>
          <p:cNvSpPr txBox="1"/>
          <p:nvPr/>
        </p:nvSpPr>
        <p:spPr>
          <a:xfrm>
            <a:off x="3072000" y="2011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Datetime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0" name="Google Shape;500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/>
        </p:nvSpPr>
        <p:spPr>
          <a:xfrm>
            <a:off x="660888" y="1381125"/>
            <a:ext cx="7822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Es muy sencillo cambiar la forma en la que presentamos un </a:t>
            </a:r>
            <a:r>
              <a:rPr lang="es" sz="19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datetime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1"/>
          <p:cNvSpPr txBox="1"/>
          <p:nvPr/>
        </p:nvSpPr>
        <p:spPr>
          <a:xfrm>
            <a:off x="1362200" y="12498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71"/>
          <p:cNvSpPr txBox="1"/>
          <p:nvPr/>
        </p:nvSpPr>
        <p:spPr>
          <a:xfrm>
            <a:off x="1663900" y="4906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300">
                <a:latin typeface="Anton"/>
                <a:ea typeface="Anton"/>
                <a:cs typeface="Anton"/>
                <a:sym typeface="Anton"/>
              </a:rPr>
              <a:t>Personalizar</a:t>
            </a:r>
            <a:endParaRPr b="0" i="1" sz="4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9" name="Google Shape;50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963" y="2324600"/>
            <a:ext cx="3541975" cy="151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71"/>
          <p:cNvCxnSpPr/>
          <p:nvPr/>
        </p:nvCxnSpPr>
        <p:spPr>
          <a:xfrm flipH="1">
            <a:off x="3184750" y="2764000"/>
            <a:ext cx="7545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71"/>
          <p:cNvCxnSpPr/>
          <p:nvPr/>
        </p:nvCxnSpPr>
        <p:spPr>
          <a:xfrm flipH="1">
            <a:off x="3649000" y="2771250"/>
            <a:ext cx="631200" cy="6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71"/>
          <p:cNvCxnSpPr/>
          <p:nvPr/>
        </p:nvCxnSpPr>
        <p:spPr>
          <a:xfrm flipH="1">
            <a:off x="4091600" y="2742225"/>
            <a:ext cx="478800" cy="6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71"/>
          <p:cNvCxnSpPr/>
          <p:nvPr/>
        </p:nvCxnSpPr>
        <p:spPr>
          <a:xfrm flipH="1">
            <a:off x="4512325" y="2756750"/>
            <a:ext cx="355500" cy="6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71"/>
          <p:cNvCxnSpPr/>
          <p:nvPr/>
        </p:nvCxnSpPr>
        <p:spPr>
          <a:xfrm flipH="1">
            <a:off x="4831600" y="2822025"/>
            <a:ext cx="326400" cy="6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71"/>
          <p:cNvCxnSpPr/>
          <p:nvPr/>
        </p:nvCxnSpPr>
        <p:spPr>
          <a:xfrm flipH="1">
            <a:off x="5201600" y="2771250"/>
            <a:ext cx="2466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71"/>
          <p:cNvSpPr txBox="1"/>
          <p:nvPr/>
        </p:nvSpPr>
        <p:spPr>
          <a:xfrm>
            <a:off x="982375" y="4197925"/>
            <a:ext cx="74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tras combinaciones disponibles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Formateos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7" name="Google Shape;517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2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Facilidad </a:t>
            </a:r>
            <a:r>
              <a:rPr i="1" lang="es" sz="4500">
                <a:latin typeface="Anton"/>
                <a:ea typeface="Anton"/>
                <a:cs typeface="Anton"/>
                <a:sym typeface="Anton"/>
              </a:rPr>
              <a:t>increíble</a:t>
            </a:r>
            <a:r>
              <a:rPr i="1" lang="es" sz="4500"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4" name="Google Shape;52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050" y="2487610"/>
            <a:ext cx="6001875" cy="217201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2"/>
          <p:cNvSpPr txBox="1"/>
          <p:nvPr/>
        </p:nvSpPr>
        <p:spPr>
          <a:xfrm>
            <a:off x="797175" y="1738300"/>
            <a:ext cx="74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función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timedelta ()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también puedes sumar o restar tiempos.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/>
          <p:nvPr/>
        </p:nvSpPr>
        <p:spPr>
          <a:xfrm>
            <a:off x="809552" y="2347775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¡</a:t>
            </a:r>
            <a:r>
              <a:rPr i="1" lang="es" sz="4000">
                <a:latin typeface="Anton"/>
                <a:ea typeface="Anton"/>
                <a:cs typeface="Anton"/>
                <a:sym typeface="Anton"/>
              </a:rPr>
              <a:t>FELIZ CUMPLEAÑOS! </a:t>
            </a:r>
            <a:r>
              <a:rPr lang="es" sz="4000">
                <a:latin typeface="Anton"/>
                <a:ea typeface="Anton"/>
                <a:cs typeface="Anton"/>
                <a:sym typeface="Anton"/>
              </a:rPr>
              <a:t>🥳</a:t>
            </a:r>
            <a:endParaRPr b="0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 con un módulo tu edad.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4 min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1" name="Google Shape;53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/>
        </p:nvSpPr>
        <p:spPr>
          <a:xfrm>
            <a:off x="2183550" y="76025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Feliz cumpleaños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938100" y="1305825"/>
            <a:ext cx="72678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 tu edad con la mayor precisión posible. Utilizando un módulo llamado fechas.py.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¿Cuántos segundos faltan para tu cumpleaños?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 estimado:</a:t>
            </a: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10 minutos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Math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 txBox="1"/>
          <p:nvPr/>
        </p:nvSpPr>
        <p:spPr>
          <a:xfrm>
            <a:off x="585850" y="1654100"/>
            <a:ext cx="7822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Python tiene un módulo incorporado que puede usarse para tareas matemáticas, este módulo se llama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Math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 aprenderemos  las funciones más importantes.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 verlas a todas desde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👇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6"/>
          <p:cNvSpPr txBox="1"/>
          <p:nvPr/>
        </p:nvSpPr>
        <p:spPr>
          <a:xfrm>
            <a:off x="643900" y="16541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76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"/>
          <p:cNvSpPr txBox="1"/>
          <p:nvPr/>
        </p:nvSpPr>
        <p:spPr>
          <a:xfrm>
            <a:off x="4801950" y="2054375"/>
            <a:ext cx="34560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importarla con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math</a:t>
            </a:r>
            <a:r>
              <a:rPr b="1" lang="es" sz="20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0" name="Google Shape;56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7"/>
          <p:cNvSpPr txBox="1"/>
          <p:nvPr/>
        </p:nvSpPr>
        <p:spPr>
          <a:xfrm>
            <a:off x="4089050" y="461850"/>
            <a:ext cx="4609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Algunos usos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2" name="Google Shape;56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00" y="809775"/>
            <a:ext cx="3281450" cy="182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00" y="2850823"/>
            <a:ext cx="3281450" cy="158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Random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0" name="Google Shape;5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/>
          <p:nvPr/>
        </p:nvSpPr>
        <p:spPr>
          <a:xfrm>
            <a:off x="585850" y="1425500"/>
            <a:ext cx="7822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nuevo módulo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nos permite obtener valores al azar o aleatorios. Por eso lo conocemos como módulo aleatorio. 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 aprenderemos  las funciones más importantes. </a:t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 verlas a todas desde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random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</a:t>
            </a:r>
            <a:r>
              <a:rPr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👇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6" name="Google Shape;57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9"/>
          <p:cNvSpPr txBox="1"/>
          <p:nvPr/>
        </p:nvSpPr>
        <p:spPr>
          <a:xfrm>
            <a:off x="643900" y="14255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79"/>
          <p:cNvSpPr txBox="1"/>
          <p:nvPr/>
        </p:nvSpPr>
        <p:spPr>
          <a:xfrm>
            <a:off x="1671825" y="5206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/>
        </p:nvSpPr>
        <p:spPr>
          <a:xfrm>
            <a:off x="1005700" y="1349300"/>
            <a:ext cx="73992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random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llamamos a nuestro módulo aleatorio.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4" name="Google Shape;58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0"/>
          <p:cNvSpPr txBox="1"/>
          <p:nvPr/>
        </p:nvSpPr>
        <p:spPr>
          <a:xfrm>
            <a:off x="643900" y="1349300"/>
            <a:ext cx="383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80"/>
          <p:cNvSpPr txBox="1"/>
          <p:nvPr/>
        </p:nvSpPr>
        <p:spPr>
          <a:xfrm>
            <a:off x="1738963" y="360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300">
                <a:latin typeface="Anton"/>
                <a:ea typeface="Anton"/>
                <a:cs typeface="Anton"/>
                <a:sym typeface="Anton"/>
              </a:rPr>
              <a:t>Algunos ejemplos</a:t>
            </a:r>
            <a:endParaRPr b="0" i="1" sz="4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7" name="Google Shape;58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718" y="2159575"/>
            <a:ext cx="3564431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5560" y="3488450"/>
            <a:ext cx="3892882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600" y="2159575"/>
            <a:ext cx="2975424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1"/>
          <p:cNvSpPr txBox="1"/>
          <p:nvPr/>
        </p:nvSpPr>
        <p:spPr>
          <a:xfrm>
            <a:off x="3169638" y="19236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96" name="Google Shape;59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338" y="2132151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2" name="Google Shape;602;p8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Logramos crear nuestro primer scripts</a:t>
            </a:r>
            <a:endParaRPr b="0" i="0" sz="16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Creación de módulo.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Paquetes.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Paquetes redistribuidos.</a:t>
            </a:r>
            <a:endParaRPr sz="16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6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6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Paquetes / Módulos externos. </a:t>
            </a:r>
            <a:endParaRPr b="0" i="0" sz="16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08" name="Google Shape;60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468000" y="1073675"/>
            <a:ext cx="7941900" cy="3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módulo es un archivo que consta de código Python. Puede definir funciones, clases y variables. También puede incluir código ejecutable.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trata de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archivo con extensión </a:t>
            </a:r>
            <a:r>
              <a:rPr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.py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.pyc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(Python compilado) que posee su propio espacio de nombres y que puede contener variables, funciones, clases e incluso otros módulos.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6600" y="4668000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" sz="16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codigofuente.org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4" name="Google Shape;61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647625" y="1683275"/>
            <a:ext cx="79641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módulo permite organizar lógicamente el código Python. Agrupar el código relacionado en un módulo hace que el código sea más fácil de entender y usar. Un módulo es un objeto de Python con atributos de nombres arbitrarios que puede enlazar y luego referenciar.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¿Para qué sirve?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66600" y="4668000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" sz="16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codigofuente.org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495225" y="1683275"/>
            <a:ext cx="79638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 para organizar y reutilizar el código (modularización y reutilización). Se genera uno creando un archivo con extensión </a:t>
            </a:r>
            <a:r>
              <a:rPr lang="es" sz="1800">
                <a:solidFill>
                  <a:schemeClr val="dk1"/>
                </a:solidFill>
                <a:highlight>
                  <a:schemeClr val="dk2"/>
                </a:highlight>
                <a:latin typeface="Roboto Mono Light"/>
                <a:ea typeface="Roboto Mono Light"/>
                <a:cs typeface="Roboto Mono Light"/>
                <a:sym typeface="Roboto Mono Light"/>
              </a:rPr>
              <a:t>.py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(o </a:t>
            </a:r>
            <a:r>
              <a:rPr lang="es" sz="1800">
                <a:solidFill>
                  <a:schemeClr val="dk1"/>
                </a:solidFill>
                <a:highlight>
                  <a:schemeClr val="dk2"/>
                </a:highlight>
                <a:latin typeface="Roboto Mono Light"/>
                <a:ea typeface="Roboto Mono Light"/>
                <a:cs typeface="Roboto Mono Light"/>
                <a:sym typeface="Roboto Mono Light"/>
              </a:rPr>
              <a:t>.pyc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archivo en C) y guardándolo donde nos interese.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Básicamente utilizaremos módulos para organizar y reutilizar nuestro código.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¿Para qué sirve?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6600" y="4668000"/>
            <a:ext cx="278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" sz="16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codigofuente.org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CREACIÓN DEL MÓDULO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